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s/slide22.xml" ContentType="application/vnd.openxmlformats-officedocument.presentationml.slid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charts/chart1.xml" ContentType="application/vnd.openxmlformats-officedocument.drawingml.chart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xlsx" ContentType="application/vnd.openxmlformats-officedocument.spreadsheetml.sheet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8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Override PartName="/ppt/slides/slide19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4707" r:id="rId1"/>
  </p:sldMasterIdLst>
  <p:sldIdLst>
    <p:sldId id="256" r:id="rId2"/>
    <p:sldId id="260" r:id="rId3"/>
    <p:sldId id="258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4" r:id="rId17"/>
    <p:sldId id="257" r:id="rId18"/>
    <p:sldId id="259" r:id="rId19"/>
    <p:sldId id="277" r:id="rId20"/>
    <p:sldId id="276" r:id="rId21"/>
    <p:sldId id="275" r:id="rId22"/>
    <p:sldId id="273" r:id="rId23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B5FFA3"/>
    <a:srgbClr val="54A35E"/>
    <a:srgbClr val="64B4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 horzBarState="maximized">
    <p:restoredLeft sz="15620"/>
    <p:restoredTop sz="94660"/>
  </p:normalViewPr>
  <p:slideViewPr>
    <p:cSldViewPr snapToObjects="1">
      <p:cViewPr varScale="1">
        <p:scale>
          <a:sx n="63" d="100"/>
          <a:sy n="63" d="100"/>
        </p:scale>
        <p:origin x="-50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theme" Target="theme/theme1.xml"/><Relationship Id="rId14" Type="http://schemas.openxmlformats.org/officeDocument/2006/relationships/slide" Target="slides/slide13.xml"/><Relationship Id="rId23" Type="http://schemas.openxmlformats.org/officeDocument/2006/relationships/slide" Target="slides/slide22.xml"/><Relationship Id="rId4" Type="http://schemas.openxmlformats.org/officeDocument/2006/relationships/slide" Target="slides/slide3.xml"/><Relationship Id="rId28" Type="http://schemas.openxmlformats.org/officeDocument/2006/relationships/tableStyles" Target="tableStyles.xml"/><Relationship Id="rId26" Type="http://schemas.openxmlformats.org/officeDocument/2006/relationships/viewProps" Target="viewProps.xml"/><Relationship Id="rId11" Type="http://schemas.openxmlformats.org/officeDocument/2006/relationships/slide" Target="slides/slide10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ja-JP"/>
  <c:style val="18"/>
  <c:chart>
    <c:title>
      <c:tx>
        <c:rich>
          <a:bodyPr/>
          <a:lstStyle/>
          <a:p>
            <a:pPr>
              <a:defRPr sz="2800">
                <a:latin typeface="Times New Roman"/>
                <a:cs typeface="Times New Roman"/>
              </a:defRPr>
            </a:pPr>
            <a:r>
              <a:rPr lang="en-US" altLang="ja-JP" sz="2800" dirty="0" smtClean="0">
                <a:latin typeface="Times New Roman"/>
                <a:cs typeface="Times New Roman"/>
              </a:rPr>
              <a:t>Cost</a:t>
            </a:r>
            <a:r>
              <a:rPr lang="en-US" altLang="ja-JP" sz="2800" baseline="0" dirty="0" smtClean="0">
                <a:latin typeface="Times New Roman"/>
                <a:cs typeface="Times New Roman"/>
              </a:rPr>
              <a:t> of obtaining electricity through different methods</a:t>
            </a:r>
            <a:endParaRPr lang="ja-JP" altLang="en-US" sz="2800" dirty="0">
              <a:latin typeface="Times New Roman"/>
              <a:cs typeface="Times New Roman"/>
            </a:endParaRPr>
          </a:p>
        </c:rich>
      </c:tx>
      <c:layout>
        <c:manualLayout>
          <c:xMode val="edge"/>
          <c:yMode val="edge"/>
          <c:x val="0.160915840381063"/>
          <c:y val="0.0"/>
        </c:manualLayout>
      </c:layout>
    </c:title>
    <c:plotArea>
      <c:layout/>
      <c:bar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Cost ($) / MWH</c:v>
                </c:pt>
              </c:strCache>
            </c:strRef>
          </c:tx>
          <c:dLbls>
            <c:txPr>
              <a:bodyPr/>
              <a:lstStyle/>
              <a:p>
                <a:pPr>
                  <a:defRPr sz="2400">
                    <a:latin typeface="Times New Roman"/>
                    <a:cs typeface="Times New Roman"/>
                  </a:defRPr>
                </a:pPr>
                <a:endParaRPr lang="ja-JP"/>
              </a:p>
            </c:txPr>
            <c:showVal val="1"/>
          </c:dLbls>
          <c:cat>
            <c:strRef>
              <c:f>Sheet1!$A$2:$A$5</c:f>
              <c:strCache>
                <c:ptCount val="4"/>
                <c:pt idx="0">
                  <c:v> Power Plant</c:v>
                </c:pt>
                <c:pt idx="1">
                  <c:v>Wind</c:v>
                </c:pt>
                <c:pt idx="2">
                  <c:v>Coal</c:v>
                </c:pt>
                <c:pt idx="3">
                  <c:v>Natural Gas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59.3</c:v>
                </c:pt>
                <c:pt idx="1">
                  <c:v>55.6</c:v>
                </c:pt>
                <c:pt idx="2">
                  <c:v>53.1</c:v>
                </c:pt>
                <c:pt idx="3">
                  <c:v>52.5</c:v>
                </c:pt>
              </c:numCache>
            </c:numRef>
          </c:val>
        </c:ser>
        <c:dLbls>
          <c:showVal val="1"/>
        </c:dLbls>
        <c:axId val="581806056"/>
        <c:axId val="581779832"/>
      </c:barChart>
      <c:catAx>
        <c:axId val="581806056"/>
        <c:scaling>
          <c:orientation val="minMax"/>
        </c:scaling>
        <c:axPos val="l"/>
        <c:tickLblPos val="nextTo"/>
        <c:txPr>
          <a:bodyPr/>
          <a:lstStyle/>
          <a:p>
            <a:pPr>
              <a:defRPr sz="2400">
                <a:latin typeface="Times New Roman"/>
                <a:cs typeface="Times New Roman"/>
              </a:defRPr>
            </a:pPr>
            <a:endParaRPr lang="ja-JP"/>
          </a:p>
        </c:txPr>
        <c:crossAx val="581779832"/>
        <c:crosses val="autoZero"/>
        <c:auto val="1"/>
        <c:lblAlgn val="ctr"/>
        <c:lblOffset val="100"/>
      </c:catAx>
      <c:valAx>
        <c:axId val="581779832"/>
        <c:scaling>
          <c:orientation val="minMax"/>
        </c:scaling>
        <c:axPos val="b"/>
        <c:majorGridlines/>
        <c:numFmt formatCode="General" sourceLinked="1"/>
        <c:tickLblPos val="nextTo"/>
        <c:txPr>
          <a:bodyPr/>
          <a:lstStyle/>
          <a:p>
            <a:pPr>
              <a:defRPr sz="2000">
                <a:latin typeface="Times New Roman"/>
                <a:cs typeface="Times New Roman"/>
              </a:defRPr>
            </a:pPr>
            <a:endParaRPr lang="ja-JP"/>
          </a:p>
        </c:txPr>
        <c:crossAx val="581806056"/>
        <c:crosses val="autoZero"/>
        <c:crossBetween val="between"/>
      </c:valAx>
    </c:plotArea>
    <c:legend>
      <c:legendPos val="b"/>
      <c:layout/>
      <c:txPr>
        <a:bodyPr/>
        <a:lstStyle/>
        <a:p>
          <a:pPr>
            <a:defRPr sz="2500">
              <a:latin typeface="Times New Roman"/>
              <a:cs typeface="Times New Roman"/>
            </a:defRPr>
          </a:pPr>
          <a:endParaRPr lang="ja-JP"/>
        </a:p>
      </c:txPr>
    </c:legend>
    <c:plotVisOnly val="1"/>
  </c:chart>
  <c:txPr>
    <a:bodyPr/>
    <a:lstStyle/>
    <a:p>
      <a:pPr>
        <a:defRPr sz="1800"/>
      </a:pPr>
      <a:endParaRPr lang="ja-JP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1981200"/>
            <a:ext cx="7772400" cy="1876428"/>
          </a:xfrm>
        </p:spPr>
        <p:txBody>
          <a:bodyPr anchor="b">
            <a:sp3d contourW="8890">
              <a:contourClr>
                <a:schemeClr val="accent3">
                  <a:shade val="55000"/>
                </a:schemeClr>
              </a:contourClr>
            </a:sp3d>
          </a:bodyPr>
          <a:lstStyle>
            <a:lvl1pPr algn="ctr">
              <a:defRPr sz="4400" dirty="0">
                <a:ln w="1587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1750" dir="3600000" algn="tl" rotWithShape="0">
                    <a:srgbClr val="000000">
                      <a:alpha val="60000"/>
                    </a:srgbClr>
                  </a:outerShdw>
                </a:effectLst>
              </a:defRPr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57628"/>
            <a:ext cx="6400800" cy="1753200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ja-JP" altLang="en-US" smtClean="0"/>
              <a:t>マスタ サブタイトルの書式設定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B9F51-C26B-4644-AC7E-A618488A626A}" type="datetimeFigureOut">
              <a:rPr lang="en-US" altLang="ja-JP" smtClean="0"/>
              <a:pPr/>
              <a:t>10.5.22</a:t>
            </a:fld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02B71-8991-4516-A01E-F1A9ACD28BDC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</p:cSld>
  <p:clrMapOvr>
    <a:masterClrMapping/>
  </p:clrMapOvr>
  <p:transition spd="slow"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234E7-0911-3E45-BCE8-9CF95911F62C}" type="datetimeFigureOut">
              <a:rPr lang="ja-JP" altLang="en-US" smtClean="0"/>
              <a:pPr/>
              <a:t>10.5.22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DF634-DA70-9D49-B1AA-D210FEE3666B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  <p:transition spd="slow"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286644" y="274640"/>
            <a:ext cx="1400156" cy="5851525"/>
          </a:xfrm>
        </p:spPr>
        <p:txBody>
          <a:bodyPr vert="eaVert"/>
          <a:lstStyle>
            <a:lvl1pPr>
              <a:defRPr lang="zh-CN" altLang="en-US" dirty="0">
                <a:ln w="1587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1750" dir="3600000" algn="tl" rotWithShape="0">
                    <a:srgbClr val="000000">
                      <a:alpha val="60000"/>
                    </a:srgbClr>
                  </a:outerShdw>
                </a:effectLst>
              </a:defRPr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829444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234E7-0911-3E45-BCE8-9CF95911F62C}" type="datetimeFigureOut">
              <a:rPr lang="ja-JP" altLang="en-US" smtClean="0"/>
              <a:pPr/>
              <a:t>10.5.22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DF634-DA70-9D49-B1AA-D210FEE3666B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  <p:transition spd="slow"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234E7-0911-3E45-BCE8-9CF95911F62C}" type="datetimeFigureOut">
              <a:rPr lang="ja-JP" altLang="en-US" smtClean="0"/>
              <a:pPr/>
              <a:t>10.5.22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DF634-DA70-9D49-B1AA-D210FEE3666B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  <p:transition spd="slow"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0" y="3854150"/>
            <a:ext cx="7772400" cy="1860850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85800" y="2356428"/>
            <a:ext cx="7772400" cy="1501200"/>
          </a:xfrm>
        </p:spPr>
        <p:txBody>
          <a:bodyPr anchor="b"/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l">
              <a:buNone/>
              <a:defRPr sz="1800">
                <a:solidFill>
                  <a:schemeClr val="tx2"/>
                </a:solidFill>
              </a:defRPr>
            </a:lvl2pPr>
            <a:lvl3pPr marL="914400" indent="0" algn="l">
              <a:buNone/>
              <a:defRPr sz="1600">
                <a:solidFill>
                  <a:schemeClr val="tx2"/>
                </a:solidFill>
              </a:defRPr>
            </a:lvl3pPr>
            <a:lvl4pPr marL="1371600" indent="0" algn="l">
              <a:buNone/>
              <a:defRPr sz="1400">
                <a:solidFill>
                  <a:schemeClr val="tx2"/>
                </a:solidFill>
              </a:defRPr>
            </a:lvl4pPr>
            <a:lvl5pPr marL="1828800" indent="0" algn="l">
              <a:buNone/>
              <a:defRPr sz="1400">
                <a:solidFill>
                  <a:schemeClr val="tx2"/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AB499-F5DE-4BE5-BB26-90CC428051F7}" type="datetime1">
              <a:rPr lang="en-US" altLang="ja-JP" smtClean="0"/>
              <a:pPr/>
              <a:t>10.5.22</a:t>
            </a:fld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slow"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234E7-0911-3E45-BCE8-9CF95911F62C}" type="datetimeFigureOut">
              <a:rPr lang="ja-JP" altLang="en-US" smtClean="0"/>
              <a:pPr/>
              <a:t>10.5.22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DF634-DA70-9D49-B1AA-D210FEE3666B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  <p:transition spd="slow"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234E7-0911-3E45-BCE8-9CF95911F62C}" type="datetimeFigureOut">
              <a:rPr lang="ja-JP" altLang="en-US" smtClean="0"/>
              <a:pPr/>
              <a:t>10.5.22</a:t>
            </a:fld>
            <a:endParaRPr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DF634-DA70-9D49-B1AA-D210FEE3666B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</p:spTree>
  </p:cSld>
  <p:clrMapOvr>
    <a:masterClrMapping/>
  </p:clrMapOvr>
  <p:transition spd="slow"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234E7-0911-3E45-BCE8-9CF95911F62C}" type="datetimeFigureOut">
              <a:rPr lang="ja-JP" altLang="en-US" smtClean="0"/>
              <a:pPr/>
              <a:t>10.5.22</a:t>
            </a:fld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DF634-DA70-9D49-B1AA-D210FEE3666B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  <p:transition spd="slow"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234E7-0911-3E45-BCE8-9CF95911F62C}" type="datetimeFigureOut">
              <a:rPr lang="ja-JP" altLang="en-US" smtClean="0"/>
              <a:pPr/>
              <a:t>10.5.22</a:t>
            </a:fld>
            <a:endParaRPr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DF634-DA70-9D49-B1AA-D210FEE3666B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  <p:transition spd="slow"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6258" y="381000"/>
            <a:ext cx="2667000" cy="1833554"/>
          </a:xfrm>
        </p:spPr>
        <p:txBody>
          <a:bodyPr anchor="ctr">
            <a:scene3d>
              <a:camera prst="orthographicFront"/>
              <a:lightRig rig="soft" dir="tl">
                <a:rot lat="0" lon="0" rev="0"/>
              </a:lightRig>
            </a:scene3d>
            <a:sp3d contourW="8890">
              <a:contourClr>
                <a:schemeClr val="accent3">
                  <a:shade val="55000"/>
                </a:schemeClr>
              </a:contourClr>
            </a:sp3d>
          </a:bodyPr>
          <a:lstStyle>
            <a:lvl1pPr algn="l">
              <a:defRPr sz="3200" b="1" kern="1200" cap="all" spc="50">
                <a:ln w="15875"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352800" y="380999"/>
            <a:ext cx="5410200" cy="574516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26258" y="2214554"/>
            <a:ext cx="2667000" cy="391218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234E7-0911-3E45-BCE8-9CF95911F62C}" type="datetimeFigureOut">
              <a:rPr lang="ja-JP" altLang="en-US" smtClean="0"/>
              <a:pPr/>
              <a:t>10.5.22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ransition spd="slow"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図形グループ 7"/>
          <p:cNvGrpSpPr/>
          <p:nvPr/>
        </p:nvGrpSpPr>
        <p:grpSpPr>
          <a:xfrm>
            <a:off x="1580474" y="553734"/>
            <a:ext cx="7349244" cy="4741531"/>
            <a:chOff x="428596" y="553734"/>
            <a:chExt cx="7349244" cy="4741531"/>
          </a:xfrm>
        </p:grpSpPr>
        <p:sp>
          <p:nvSpPr>
            <p:cNvPr id="16" name="正方形/長方形 15"/>
            <p:cNvSpPr/>
            <p:nvPr userDrawn="1"/>
          </p:nvSpPr>
          <p:spPr>
            <a:xfrm rot="21480000">
              <a:off x="428596" y="580356"/>
              <a:ext cx="7340359" cy="4714909"/>
            </a:xfrm>
            <a:prstGeom prst="rect">
              <a:avLst/>
            </a:prstGeom>
            <a:ln w="1270" cap="flat" cmpd="sng" algn="ctr">
              <a:noFill/>
              <a:prstDash val="solid"/>
              <a:miter lim="800000"/>
            </a:ln>
            <a:effectLst>
              <a:outerShdw blurRad="54991" dist="17780" dir="5400000" algn="tl" rotWithShape="0">
                <a:srgbClr val="000000">
                  <a:alpha val="66000"/>
                </a:srgbClr>
              </a:outerShdw>
            </a:effec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  <p:sp>
          <p:nvSpPr>
            <p:cNvPr id="17" name="正方形/長方形 16"/>
            <p:cNvSpPr/>
            <p:nvPr userDrawn="1"/>
          </p:nvSpPr>
          <p:spPr>
            <a:xfrm rot="21540000">
              <a:off x="437473" y="571479"/>
              <a:ext cx="7340359" cy="4714909"/>
            </a:xfrm>
            <a:prstGeom prst="rect">
              <a:avLst/>
            </a:prstGeom>
            <a:ln w="1270" cap="flat" cmpd="sng" algn="ctr">
              <a:noFill/>
              <a:prstDash val="solid"/>
              <a:miter lim="800000"/>
            </a:ln>
            <a:effectLst>
              <a:outerShdw blurRad="54991" dist="17780" dir="5400000" algn="tl" rotWithShape="0">
                <a:srgbClr val="000000">
                  <a:alpha val="66000"/>
                </a:srgbClr>
              </a:outerShdw>
            </a:effec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  <p:sp>
          <p:nvSpPr>
            <p:cNvPr id="18" name="正方形/長方形 17"/>
            <p:cNvSpPr/>
            <p:nvPr userDrawn="1"/>
          </p:nvSpPr>
          <p:spPr>
            <a:xfrm>
              <a:off x="437481" y="553734"/>
              <a:ext cx="7340359" cy="4714909"/>
            </a:xfrm>
            <a:prstGeom prst="rect">
              <a:avLst/>
            </a:prstGeom>
            <a:ln w="1270" cap="flat" cmpd="sng" algn="ctr">
              <a:noFill/>
              <a:prstDash val="solid"/>
              <a:miter lim="800000"/>
            </a:ln>
            <a:effectLst>
              <a:outerShdw blurRad="54991" dist="17780" dir="5400000" algn="tl" rotWithShape="0">
                <a:srgbClr val="000000">
                  <a:alpha val="66000"/>
                </a:srgbClr>
              </a:outerShdw>
            </a:effec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</p:grp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651912" y="612776"/>
            <a:ext cx="7215238" cy="4602175"/>
          </a:xfrm>
          <a:solidFill>
            <a:schemeClr val="bg2">
              <a:tint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ja-JP" altLang="en-US" smtClean="0"/>
              <a:t>アイコンをクリックして図を追加</a:t>
            </a:r>
            <a:endParaRPr kumimoji="0" lang="en-US"/>
          </a:p>
        </p:txBody>
      </p:sp>
      <p:sp useBgFill="1"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595295"/>
            <a:ext cx="1357290" cy="5691227"/>
          </a:xfrm>
          <a:noFill/>
        </p:spPr>
        <p:txBody>
          <a:bodyPr vert="eaVert" anchor="ctr">
            <a:noAutofit/>
          </a:bodyPr>
          <a:lstStyle>
            <a:lvl1pPr algn="l">
              <a:defRPr lang="zh-CN" altLang="en-US" sz="3200" dirty="0">
                <a:ln w="1587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1750" dir="3600000" algn="tl" rotWithShape="0">
                    <a:srgbClr val="000000">
                      <a:alpha val="60000"/>
                    </a:srgbClr>
                  </a:outerShdw>
                </a:effectLst>
                <a:latin typeface="+mj-lt"/>
              </a:defRPr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14480" y="5481658"/>
            <a:ext cx="7215238" cy="804862"/>
          </a:xfrm>
        </p:spPr>
        <p:txBody>
          <a:bodyPr anchor="ctr"/>
          <a:lstStyle>
            <a:lvl1pPr marL="0" indent="0" algn="ctr">
              <a:buNone/>
              <a:defRPr sz="1400"/>
            </a:lvl1pPr>
            <a:lvl2pPr marL="457200" indent="0" algn="ctr">
              <a:buNone/>
              <a:defRPr sz="1200"/>
            </a:lvl2pPr>
            <a:lvl3pPr marL="914400" indent="0" algn="ctr">
              <a:buNone/>
              <a:defRPr sz="1000"/>
            </a:lvl3pPr>
            <a:lvl4pPr marL="1371600" indent="0" algn="ctr">
              <a:buNone/>
              <a:defRPr sz="900"/>
            </a:lvl4pPr>
            <a:lvl5pPr marL="1828800" indent="0" algn="ctr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234E7-0911-3E45-BCE8-9CF95911F62C}" type="datetimeFigureOut">
              <a:rPr lang="ja-JP" altLang="en-US" smtClean="0"/>
              <a:pPr/>
              <a:t>10.5.22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DF634-DA70-9D49-B1AA-D210FEE3666B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  <p:transition spd="slow"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8890">
              <a:contourClr>
                <a:schemeClr val="accent3">
                  <a:shade val="55000"/>
                </a:schemeClr>
              </a:contourClr>
            </a:sp3d>
          </a:bodyPr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244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8878" y="6483997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6234E7-0911-3E45-BCE8-9CF95911F62C}" type="datetimeFigureOut">
              <a:rPr lang="ja-JP" altLang="en-US" smtClean="0"/>
              <a:pPr/>
              <a:t>10.5.22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483997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992644" y="6483997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DDF634-DA70-9D49-B1AA-D210FEE3666B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708" r:id="rId1"/>
    <p:sldLayoutId id="2147484709" r:id="rId2"/>
    <p:sldLayoutId id="2147484710" r:id="rId3"/>
    <p:sldLayoutId id="2147484711" r:id="rId4"/>
    <p:sldLayoutId id="2147484712" r:id="rId5"/>
    <p:sldLayoutId id="2147484713" r:id="rId6"/>
    <p:sldLayoutId id="2147484714" r:id="rId7"/>
    <p:sldLayoutId id="2147484715" r:id="rId8"/>
    <p:sldLayoutId id="2147484716" r:id="rId9"/>
    <p:sldLayoutId id="2147484717" r:id="rId10"/>
    <p:sldLayoutId id="2147484718" r:id="rId11"/>
  </p:sldLayoutIdLst>
  <p:transition spd="slow">
    <p:random/>
  </p:transition>
  <p:txStyles>
    <p:titleStyle>
      <a:lvl1pPr algn="ctr" rtl="0" eaLnBrk="1" latinLnBrk="0" hangingPunct="1">
        <a:spcBef>
          <a:spcPct val="0"/>
        </a:spcBef>
        <a:buNone/>
        <a:defRPr kumimoji="1" sz="4000" b="1" kern="1200" cap="all" spc="50" dirty="0">
          <a:ln w="15875" cmpd="sng">
            <a:solidFill>
              <a:srgbClr val="FFFFFF"/>
            </a:solidFill>
            <a:prstDash val="solid"/>
          </a:ln>
          <a:solidFill>
            <a:srgbClr val="FFFFFF"/>
          </a:solidFill>
          <a:effectLst>
            <a:outerShdw blurRad="31750" dir="3600000" algn="tl" rotWithShape="0">
              <a:srgbClr val="000000">
                <a:alpha val="60000"/>
              </a:srgbClr>
            </a:outerShdw>
          </a:effectLst>
          <a:latin typeface="+mj-lt"/>
          <a:ea typeface="+mj-ea"/>
          <a:cs typeface="+mj-cs"/>
        </a:defRPr>
      </a:lvl1pPr>
      <a:lvl2pPr eaLnBrk="1" latinLnBrk="0" hangingPunct="1">
        <a:defRPr kumimoji="1">
          <a:solidFill>
            <a:schemeClr val="tx2"/>
          </a:solidFill>
        </a:defRPr>
      </a:lvl2pPr>
      <a:lvl3pPr eaLnBrk="1" latinLnBrk="0" hangingPunct="1">
        <a:defRPr kumimoji="1">
          <a:solidFill>
            <a:schemeClr val="tx2"/>
          </a:solidFill>
        </a:defRPr>
      </a:lvl3pPr>
      <a:lvl4pPr eaLnBrk="1" latinLnBrk="0" hangingPunct="1">
        <a:defRPr kumimoji="1">
          <a:solidFill>
            <a:schemeClr val="tx2"/>
          </a:solidFill>
        </a:defRPr>
      </a:lvl4pPr>
      <a:lvl5pPr eaLnBrk="1" latinLnBrk="0" hangingPunct="1">
        <a:defRPr kumimoji="1">
          <a:solidFill>
            <a:schemeClr val="tx2"/>
          </a:solidFill>
        </a:defRPr>
      </a:lvl5pPr>
      <a:lvl6pPr eaLnBrk="1" latinLnBrk="0" hangingPunct="1">
        <a:defRPr kumimoji="1">
          <a:solidFill>
            <a:schemeClr val="tx2"/>
          </a:solidFill>
        </a:defRPr>
      </a:lvl6pPr>
      <a:lvl7pPr eaLnBrk="1" latinLnBrk="0" hangingPunct="1">
        <a:defRPr kumimoji="1">
          <a:solidFill>
            <a:schemeClr val="tx2"/>
          </a:solidFill>
        </a:defRPr>
      </a:lvl7pPr>
      <a:lvl8pPr eaLnBrk="1" latinLnBrk="0" hangingPunct="1">
        <a:defRPr kumimoji="1">
          <a:solidFill>
            <a:schemeClr val="tx2"/>
          </a:solidFill>
        </a:defRPr>
      </a:lvl8pPr>
      <a:lvl9pPr eaLnBrk="1" latinLnBrk="0" hangingPunct="1">
        <a:defRPr kumimoji="1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tx2"/>
        </a:buClr>
        <a:buSzPct val="90000"/>
        <a:buFont typeface="Cambria"/>
        <a:buChar char="+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tx2"/>
        </a:buClr>
        <a:buSzPct val="100000"/>
        <a:buFont typeface="Cambria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2"/>
        <a:buChar char="Ï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tx2"/>
        </a:buClr>
        <a:buSzPct val="90000"/>
        <a:buFont typeface="Calibri"/>
        <a:buChar char="÷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tx2"/>
        </a:buClr>
        <a:buSzPct val="100000"/>
        <a:buFont typeface="Cambria"/>
        <a:buChar char="=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028700" y="1981200"/>
            <a:ext cx="7086600" cy="1828800"/>
          </a:xfrm>
        </p:spPr>
        <p:txBody>
          <a:bodyPr/>
          <a:lstStyle/>
          <a:p>
            <a:r>
              <a:rPr lang="en-US" altLang="ja-JP" sz="6500" cap="none" dirty="0" smtClean="0">
                <a:latin typeface="Monotype Corsiva"/>
                <a:cs typeface="Monotype Corsiva"/>
              </a:rPr>
              <a:t>Disadvantages</a:t>
            </a:r>
            <a:endParaRPr lang="ja-JP" altLang="en-US" sz="6500" cap="none" dirty="0">
              <a:latin typeface="Monotype Corsiva"/>
              <a:cs typeface="Monotype Corsiva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4038600"/>
            <a:ext cx="7086600" cy="2285999"/>
          </a:xfrm>
        </p:spPr>
        <p:txBody>
          <a:bodyPr/>
          <a:lstStyle/>
          <a:p>
            <a:r>
              <a:rPr lang="en-US" altLang="ja-JP" sz="4000" dirty="0" smtClean="0">
                <a:latin typeface="Goudy Old Style"/>
                <a:cs typeface="Goudy Old Style"/>
              </a:rPr>
              <a:t>Flaws in our brilliant ideas…</a:t>
            </a:r>
          </a:p>
          <a:p>
            <a:endParaRPr lang="en-US" altLang="ja-JP" sz="2800" dirty="0" smtClean="0">
              <a:latin typeface="Goudy Old Style"/>
              <a:cs typeface="Goudy Old Style"/>
            </a:endParaRPr>
          </a:p>
          <a:p>
            <a:r>
              <a:rPr lang="en-US" altLang="ja-JP" sz="4000" dirty="0" smtClean="0">
                <a:latin typeface="Monotype Corsiva"/>
                <a:cs typeface="Monotype Corsiva"/>
              </a:rPr>
              <a:t>By: Jessica</a:t>
            </a:r>
          </a:p>
        </p:txBody>
      </p:sp>
      <p:pic>
        <p:nvPicPr>
          <p:cNvPr id="4" name="図 3" descr="weaknes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2300" y="500743"/>
            <a:ext cx="2819400" cy="2013857"/>
          </a:xfrm>
          <a:prstGeom prst="rect">
            <a:avLst/>
          </a:prstGeom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 rot="16200000">
            <a:off x="3870007" y="2422200"/>
            <a:ext cx="1327787" cy="7543801"/>
          </a:xfrm>
        </p:spPr>
        <p:txBody>
          <a:bodyPr/>
          <a:lstStyle/>
          <a:p>
            <a:pPr algn="ctr">
              <a:lnSpc>
                <a:spcPct val="80000"/>
              </a:lnSpc>
            </a:pPr>
            <a:r>
              <a:rPr lang="en-US" altLang="ja-JP" sz="5000" dirty="0" smtClean="0">
                <a:latin typeface="Goudy Old Style"/>
                <a:cs typeface="Goudy Old Style"/>
              </a:rPr>
              <a:t>Solar (Photovoltaic)</a:t>
            </a:r>
            <a:endParaRPr lang="ja-JP" altLang="en-US" sz="5000" dirty="0">
              <a:latin typeface="Goudy Old Style"/>
              <a:cs typeface="Goudy Old Style"/>
            </a:endParaRPr>
          </a:p>
        </p:txBody>
      </p:sp>
      <p:pic>
        <p:nvPicPr>
          <p:cNvPr id="6" name="図 5" descr="giant-photovoltaic-array-solar-panel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228597"/>
            <a:ext cx="6835775" cy="53016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>
                <a:latin typeface="Goudy Old Style"/>
                <a:cs typeface="Goudy Old Style"/>
              </a:rPr>
              <a:t>Solar (Photovoltaic, or PV)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609600" y="1600200"/>
            <a:ext cx="3886200" cy="4724400"/>
          </a:xfrm>
        </p:spPr>
        <p:txBody>
          <a:bodyPr/>
          <a:lstStyle/>
          <a:p>
            <a:pPr>
              <a:buSzPct val="120000"/>
            </a:pPr>
            <a:r>
              <a:rPr lang="en-US" altLang="ja-JP" dirty="0" smtClean="0">
                <a:latin typeface="Goudy Old Style"/>
                <a:cs typeface="Goudy Old Style"/>
              </a:rPr>
              <a:t> Used only during day</a:t>
            </a:r>
          </a:p>
          <a:p>
            <a:pPr>
              <a:buSzPct val="120000"/>
            </a:pPr>
            <a:r>
              <a:rPr lang="en-US" altLang="ja-JP" dirty="0" smtClean="0">
                <a:latin typeface="Goudy Old Style"/>
                <a:cs typeface="Goudy Old Style"/>
              </a:rPr>
              <a:t> Affected by:</a:t>
            </a:r>
          </a:p>
          <a:p>
            <a:pPr lvl="1">
              <a:buSzPct val="120000"/>
            </a:pPr>
            <a:r>
              <a:rPr lang="en-US" altLang="ja-JP" dirty="0" smtClean="0">
                <a:latin typeface="Goudy Old Style"/>
                <a:cs typeface="Goudy Old Style"/>
              </a:rPr>
              <a:t> cloudy day</a:t>
            </a:r>
          </a:p>
          <a:p>
            <a:pPr lvl="1">
              <a:buSzPct val="120000"/>
            </a:pPr>
            <a:r>
              <a:rPr lang="en-US" altLang="ja-JP" dirty="0" smtClean="0">
                <a:latin typeface="Goudy Old Style"/>
                <a:cs typeface="Goudy Old Style"/>
              </a:rPr>
              <a:t> rainy day</a:t>
            </a:r>
          </a:p>
          <a:p>
            <a:pPr marL="387350" lvl="1">
              <a:buSzPct val="120000"/>
              <a:buFont typeface="Lucida Grande"/>
              <a:buChar char="+"/>
            </a:pPr>
            <a:r>
              <a:rPr lang="en-US" altLang="ja-JP" dirty="0" smtClean="0">
                <a:latin typeface="Goudy Old Style"/>
                <a:cs typeface="Goudy Old Style"/>
              </a:rPr>
              <a:t> More costly, when compared to Solar Heating Panel</a:t>
            </a:r>
          </a:p>
          <a:p>
            <a:pPr marL="387350" lvl="1">
              <a:buSzPct val="120000"/>
              <a:buNone/>
            </a:pPr>
            <a:r>
              <a:rPr lang="en-US" altLang="ja-JP" dirty="0" smtClean="0">
                <a:latin typeface="Goudy Old Style"/>
                <a:cs typeface="Goudy Old Style"/>
              </a:rPr>
              <a:t> </a:t>
            </a:r>
          </a:p>
        </p:txBody>
      </p:sp>
      <p:pic>
        <p:nvPicPr>
          <p:cNvPr id="4" name="図 3" descr="rainblow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2412078"/>
            <a:ext cx="3867150" cy="26933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1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4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6" dur="1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7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9" dur="1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4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 rot="16200000">
            <a:off x="4087416" y="1877616"/>
            <a:ext cx="1578767" cy="85344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ja-JP" sz="5000" dirty="0" smtClean="0">
                <a:solidFill>
                  <a:schemeClr val="accent1">
                    <a:lumMod val="75000"/>
                  </a:schemeClr>
                </a:solidFill>
                <a:latin typeface="Goudy Old Style"/>
                <a:cs typeface="Goudy Old Style"/>
              </a:rPr>
              <a:t>Solar </a:t>
            </a:r>
            <a:br>
              <a:rPr lang="en-US" altLang="ja-JP" sz="5000" dirty="0" smtClean="0">
                <a:solidFill>
                  <a:schemeClr val="accent1">
                    <a:lumMod val="75000"/>
                  </a:schemeClr>
                </a:solidFill>
                <a:latin typeface="Goudy Old Style"/>
                <a:cs typeface="Goudy Old Style"/>
              </a:rPr>
            </a:br>
            <a:r>
              <a:rPr lang="en-US" altLang="ja-JP" sz="5000" dirty="0" smtClean="0">
                <a:solidFill>
                  <a:schemeClr val="accent1">
                    <a:lumMod val="75000"/>
                  </a:schemeClr>
                </a:solidFill>
                <a:latin typeface="Goudy Old Style"/>
                <a:cs typeface="Goudy Old Style"/>
              </a:rPr>
              <a:t>(Solar Heating Panel)</a:t>
            </a:r>
            <a:endParaRPr lang="ja-JP" altLang="en-US" sz="5000" dirty="0">
              <a:solidFill>
                <a:schemeClr val="accent1">
                  <a:lumMod val="75000"/>
                </a:schemeClr>
              </a:solidFill>
              <a:latin typeface="Goudy Old Style"/>
              <a:cs typeface="Goudy Old Style"/>
            </a:endParaRPr>
          </a:p>
        </p:txBody>
      </p:sp>
      <p:pic>
        <p:nvPicPr>
          <p:cNvPr id="6" name="図 5" descr="sh_a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6600" y="423333"/>
            <a:ext cx="4876800" cy="5063067"/>
          </a:xfrm>
          <a:prstGeom prst="round2DiagRect">
            <a:avLst>
              <a:gd name="adj1" fmla="val 16667"/>
              <a:gd name="adj2" fmla="val 0"/>
            </a:avLst>
          </a:prstGeom>
          <a:ln w="152400" cap="sq">
            <a:solidFill>
              <a:schemeClr val="tx2">
                <a:lumMod val="75000"/>
              </a:schemeClr>
            </a:solidFill>
            <a:miter lim="800000"/>
          </a:ln>
          <a:effectLst>
            <a:outerShdw blurRad="57785" algn="br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>
                <a:latin typeface="Goudy Old Style"/>
                <a:cs typeface="Goudy Old Style"/>
              </a:rPr>
              <a:t>Solar Heating panel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04800" y="1447800"/>
            <a:ext cx="8686800" cy="5257800"/>
          </a:xfrm>
        </p:spPr>
        <p:txBody>
          <a:bodyPr>
            <a:normAutofit/>
          </a:bodyPr>
          <a:lstStyle/>
          <a:p>
            <a:pPr>
              <a:buSzPct val="120000"/>
            </a:pPr>
            <a:r>
              <a:rPr lang="en-US" altLang="ja-JP" dirty="0" smtClean="0"/>
              <a:t> </a:t>
            </a:r>
            <a:r>
              <a:rPr lang="en-US" altLang="ja-JP" dirty="0" smtClean="0">
                <a:latin typeface="Goudy Old Style"/>
                <a:cs typeface="Goudy Old Style"/>
              </a:rPr>
              <a:t>Used only during the day</a:t>
            </a:r>
          </a:p>
          <a:p>
            <a:pPr>
              <a:buSzPct val="120000"/>
            </a:pPr>
            <a:r>
              <a:rPr lang="en-US" altLang="ja-JP" dirty="0" smtClean="0">
                <a:latin typeface="Goudy Old Style"/>
                <a:cs typeface="Goudy Old Style"/>
              </a:rPr>
              <a:t>Affected by:</a:t>
            </a:r>
          </a:p>
          <a:p>
            <a:pPr lvl="1">
              <a:buSzPct val="120000"/>
            </a:pPr>
            <a:r>
              <a:rPr lang="en-US" altLang="ja-JP" dirty="0" smtClean="0">
                <a:latin typeface="Goudy Old Style"/>
                <a:cs typeface="Goudy Old Style"/>
              </a:rPr>
              <a:t> cloudy day</a:t>
            </a:r>
          </a:p>
          <a:p>
            <a:pPr lvl="1">
              <a:buSzPct val="120000"/>
            </a:pPr>
            <a:r>
              <a:rPr lang="en-US" altLang="ja-JP" dirty="0" smtClean="0">
                <a:latin typeface="Goudy Old Style"/>
                <a:cs typeface="Goudy Old Style"/>
              </a:rPr>
              <a:t> rainy day</a:t>
            </a:r>
          </a:p>
          <a:p>
            <a:pPr>
              <a:buSzPct val="120000"/>
            </a:pPr>
            <a:endParaRPr lang="en-US" altLang="ja-JP" sz="1600" dirty="0" smtClean="0">
              <a:latin typeface="Goudy Old Style"/>
              <a:cs typeface="Goudy Old Style"/>
            </a:endParaRPr>
          </a:p>
          <a:p>
            <a:pPr>
              <a:buSzPct val="120000"/>
            </a:pPr>
            <a:r>
              <a:rPr lang="en-US" altLang="ja-JP" dirty="0" smtClean="0">
                <a:latin typeface="Goudy Old Style"/>
                <a:cs typeface="Goudy Old Style"/>
              </a:rPr>
              <a:t> Need space</a:t>
            </a:r>
          </a:p>
          <a:p>
            <a:pPr>
              <a:buSzPct val="120000"/>
            </a:pPr>
            <a:r>
              <a:rPr lang="en-US" altLang="ja-JP" dirty="0" smtClean="0">
                <a:latin typeface="Goudy Old Style"/>
                <a:cs typeface="Goudy Old Style"/>
              </a:rPr>
              <a:t> Inefficiency from converting solar energy</a:t>
            </a:r>
          </a:p>
          <a:p>
            <a:pPr>
              <a:buSzPct val="120000"/>
            </a:pPr>
            <a:endParaRPr lang="en-US" altLang="ja-JP" sz="1600" dirty="0" smtClean="0">
              <a:latin typeface="Goudy Old Style"/>
              <a:cs typeface="Goudy Old Style"/>
            </a:endParaRPr>
          </a:p>
          <a:p>
            <a:pPr>
              <a:buSzPct val="120000"/>
              <a:buFont typeface="Lucida Grande"/>
              <a:buChar char="!"/>
            </a:pPr>
            <a:r>
              <a:rPr lang="en-US" altLang="ja-JP" dirty="0" smtClean="0">
                <a:latin typeface="Goudy Old Style"/>
                <a:cs typeface="Goudy Old Style"/>
              </a:rPr>
              <a:t> </a:t>
            </a:r>
            <a:r>
              <a:rPr lang="en-US" altLang="ja-JP" b="1" dirty="0" smtClean="0">
                <a:latin typeface="Goudy Old Style"/>
                <a:cs typeface="Goudy Old Style"/>
              </a:rPr>
              <a:t>Photovoltaic Cell</a:t>
            </a:r>
            <a:r>
              <a:rPr lang="en-US" altLang="ja-JP" dirty="0" smtClean="0">
                <a:latin typeface="Goudy Old Style"/>
                <a:cs typeface="Goudy Old Style"/>
              </a:rPr>
              <a:t>: Sun </a:t>
            </a:r>
            <a:r>
              <a:rPr lang="en-US" dirty="0" smtClean="0">
                <a:latin typeface="Goudy Old Style"/>
                <a:cs typeface="Goudy Old Style"/>
              </a:rPr>
              <a:t>→ Electricity</a:t>
            </a:r>
            <a:endParaRPr lang="en-US" altLang="ja-JP" dirty="0" smtClean="0">
              <a:latin typeface="Goudy Old Style"/>
              <a:cs typeface="Goudy Old Style"/>
            </a:endParaRPr>
          </a:p>
          <a:p>
            <a:pPr>
              <a:buSzPct val="120000"/>
              <a:buFont typeface="Lucida Grande"/>
              <a:buChar char="!"/>
            </a:pPr>
            <a:r>
              <a:rPr lang="en-US" altLang="ja-JP" dirty="0" smtClean="0">
                <a:latin typeface="Goudy Old Style"/>
                <a:cs typeface="Goudy Old Style"/>
              </a:rPr>
              <a:t> Solar Heating Panel: Sun </a:t>
            </a:r>
            <a:r>
              <a:rPr lang="en-US" dirty="0" smtClean="0">
                <a:latin typeface="Goudy Old Style"/>
                <a:cs typeface="Goudy Old Style"/>
              </a:rPr>
              <a:t>→ Directly warms water</a:t>
            </a:r>
            <a:endParaRPr lang="ja-JP" altLang="en-US" dirty="0">
              <a:latin typeface="Goudy Old Style"/>
              <a:cs typeface="Goudy Old Style"/>
            </a:endParaRPr>
          </a:p>
        </p:txBody>
      </p:sp>
      <p:pic>
        <p:nvPicPr>
          <p:cNvPr id="4" name="図 3" descr="water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3000" y="1369786"/>
            <a:ext cx="3276600" cy="3257097"/>
          </a:xfrm>
          <a:prstGeom prst="rect">
            <a:avLst/>
          </a:prstGeom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1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8" dur="1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3" dur="1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8" dur="1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3" dur="1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 rot="16200000">
            <a:off x="3581401" y="3048001"/>
            <a:ext cx="990599" cy="6476999"/>
          </a:xfrm>
        </p:spPr>
        <p:txBody>
          <a:bodyPr/>
          <a:lstStyle/>
          <a:p>
            <a:pPr algn="r">
              <a:lnSpc>
                <a:spcPct val="80000"/>
              </a:lnSpc>
            </a:pPr>
            <a:r>
              <a:rPr lang="en-US" altLang="ja-JP" sz="5000" dirty="0" smtClean="0">
                <a:solidFill>
                  <a:srgbClr val="0000FF"/>
                </a:solidFill>
                <a:latin typeface="Goudy Old Style"/>
                <a:cs typeface="Goudy Old Style"/>
              </a:rPr>
              <a:t>Hydroelectric</a:t>
            </a:r>
            <a:endParaRPr lang="ja-JP" altLang="en-US" sz="5000" dirty="0">
              <a:solidFill>
                <a:srgbClr val="0000FF"/>
              </a:solidFill>
              <a:latin typeface="Goudy Old Style"/>
              <a:cs typeface="Goudy Old Style"/>
            </a:endParaRPr>
          </a:p>
        </p:txBody>
      </p:sp>
      <p:pic>
        <p:nvPicPr>
          <p:cNvPr id="8" name="図 7" descr="hydroelectric_energ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9025" y="749198"/>
            <a:ext cx="7010400" cy="4584802"/>
          </a:xfrm>
          <a:prstGeom prst="rect">
            <a:avLst/>
          </a:prstGeom>
          <a:solidFill>
            <a:srgbClr val="64B4FF"/>
          </a:solidFill>
          <a:ln w="254000" cap="sq">
            <a:solidFill>
              <a:schemeClr val="accent2">
                <a:lumMod val="20000"/>
                <a:lumOff val="80000"/>
              </a:schemeClr>
            </a:solidFill>
            <a:miter lim="800000"/>
          </a:ln>
          <a:effectLst>
            <a:glow rad="228600">
              <a:schemeClr val="accent3">
                <a:alpha val="75000"/>
              </a:schemeClr>
            </a:glow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>
                <a:latin typeface="Goudy Old Style"/>
                <a:cs typeface="Goudy Old Style"/>
              </a:rPr>
              <a:t>Hydroelectric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28600" y="1447800"/>
            <a:ext cx="8229600" cy="5257800"/>
          </a:xfrm>
        </p:spPr>
        <p:txBody>
          <a:bodyPr>
            <a:normAutofit/>
          </a:bodyPr>
          <a:lstStyle/>
          <a:p>
            <a:pPr>
              <a:buSzPct val="120000"/>
            </a:pPr>
            <a:r>
              <a:rPr lang="en-US" altLang="ja-JP" dirty="0" smtClean="0">
                <a:latin typeface="Goudy Old Style"/>
                <a:cs typeface="Goudy Old Style"/>
              </a:rPr>
              <a:t> Affect mobility of fish (especially during migration) 16million </a:t>
            </a:r>
            <a:r>
              <a:rPr lang="en-US" dirty="0" smtClean="0">
                <a:latin typeface="Goudy Old Style"/>
                <a:cs typeface="Goudy Old Style"/>
              </a:rPr>
              <a:t>→ to 30,000 fish!</a:t>
            </a:r>
          </a:p>
          <a:p>
            <a:pPr>
              <a:buSzPct val="120000"/>
            </a:pPr>
            <a:r>
              <a:rPr lang="en-US" altLang="ja-JP" dirty="0" smtClean="0">
                <a:latin typeface="Goudy Old Style"/>
                <a:cs typeface="Goudy Old Style"/>
              </a:rPr>
              <a:t> </a:t>
            </a:r>
            <a:r>
              <a:rPr lang="en-US" altLang="ja-JP" dirty="0" err="1" smtClean="0">
                <a:latin typeface="Goudy Old Style"/>
                <a:cs typeface="Goudy Old Style"/>
              </a:rPr>
              <a:t>Supersaturation</a:t>
            </a:r>
            <a:r>
              <a:rPr lang="en-US" altLang="ja-JP" dirty="0" smtClean="0">
                <a:latin typeface="Goudy Old Style"/>
                <a:cs typeface="Goudy Old Style"/>
              </a:rPr>
              <a:t> of air into water</a:t>
            </a:r>
          </a:p>
          <a:p>
            <a:pPr>
              <a:buSzPct val="120000"/>
            </a:pPr>
            <a:r>
              <a:rPr lang="en-US" altLang="ja-JP" dirty="0" smtClean="0">
                <a:latin typeface="Goudy Old Style"/>
                <a:cs typeface="Goudy Old Style"/>
              </a:rPr>
              <a:t> Formation of Scour holes</a:t>
            </a:r>
          </a:p>
          <a:p>
            <a:pPr>
              <a:buSzPct val="120000"/>
            </a:pPr>
            <a:r>
              <a:rPr lang="en-US" altLang="ja-JP" dirty="0" smtClean="0">
                <a:latin typeface="Goudy Old Style"/>
                <a:cs typeface="Goudy Old Style"/>
              </a:rPr>
              <a:t> Land lost, and people </a:t>
            </a:r>
          </a:p>
          <a:p>
            <a:pPr>
              <a:buSzPct val="120000"/>
              <a:buNone/>
            </a:pPr>
            <a:r>
              <a:rPr lang="en-US" altLang="ja-JP" dirty="0" smtClean="0">
                <a:latin typeface="Goudy Old Style"/>
                <a:cs typeface="Goudy Old Style"/>
              </a:rPr>
              <a:t>    must move from that area</a:t>
            </a:r>
          </a:p>
          <a:p>
            <a:pPr>
              <a:buSzPct val="120000"/>
            </a:pPr>
            <a:r>
              <a:rPr lang="en-US" altLang="ja-JP" dirty="0" smtClean="0">
                <a:latin typeface="Goudy Old Style"/>
                <a:cs typeface="Goudy Old Style"/>
              </a:rPr>
              <a:t> Can lead to disasters: </a:t>
            </a:r>
          </a:p>
          <a:p>
            <a:pPr>
              <a:buSzPct val="120000"/>
            </a:pPr>
            <a:r>
              <a:rPr lang="en-US" altLang="ja-JP" dirty="0" smtClean="0">
                <a:latin typeface="Goudy Old Style"/>
                <a:cs typeface="Goudy Old Style"/>
              </a:rPr>
              <a:t> Only used in areas near </a:t>
            </a:r>
          </a:p>
          <a:p>
            <a:pPr>
              <a:buSzPct val="120000"/>
              <a:buNone/>
            </a:pPr>
            <a:r>
              <a:rPr lang="en-US" altLang="ja-JP" dirty="0" smtClean="0">
                <a:latin typeface="Goudy Old Style"/>
                <a:cs typeface="Goudy Old Style"/>
              </a:rPr>
              <a:t>    water</a:t>
            </a:r>
            <a:endParaRPr lang="ja-JP" altLang="en-US" dirty="0">
              <a:latin typeface="Goudy Old Style"/>
              <a:cs typeface="Goudy Old Style"/>
            </a:endParaRPr>
          </a:p>
        </p:txBody>
      </p:sp>
      <p:pic>
        <p:nvPicPr>
          <p:cNvPr id="4" name="図 3" descr="HeartWaterDrop7E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6200" y="3352800"/>
            <a:ext cx="3530600" cy="264795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152400" cap="sq">
            <a:solidFill>
              <a:srgbClr val="EAEAEA"/>
            </a:solidFill>
            <a:miter lim="800000"/>
          </a:ln>
          <a:effectLst>
            <a:reflection blurRad="6350" stA="52000" endA="300" endPos="35000" dir="5400000" sy="-100000" algn="bl" rotWithShape="0"/>
          </a:effectLst>
          <a:scene3d>
            <a:camera prst="perspectiveLeft" fov="2700000">
              <a:rot lat="0" lon="1200000" rev="0"/>
            </a:camera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2" dur="1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7" dur="1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>
                <a:latin typeface="Goudy Old Style"/>
                <a:cs typeface="Goudy Old Style"/>
              </a:rPr>
              <a:t>What’s a scour hole?</a:t>
            </a:r>
            <a:endParaRPr lang="ja-JP" altLang="en-US" dirty="0"/>
          </a:p>
        </p:txBody>
      </p:sp>
      <p:pic>
        <p:nvPicPr>
          <p:cNvPr id="5" name="図 4" descr="Scour hol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3825" y="1676400"/>
            <a:ext cx="9267825" cy="3200400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419100" y="5181600"/>
            <a:ext cx="83058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700" dirty="0" smtClean="0">
                <a:latin typeface="Goudy Old Style"/>
                <a:cs typeface="Goudy Old Style"/>
              </a:rPr>
              <a:t>Effect </a:t>
            </a:r>
            <a:r>
              <a:rPr lang="en-US" altLang="ja-JP" sz="2700" dirty="0" smtClean="0">
                <a:latin typeface="Goudy Old Style"/>
                <a:cs typeface="Goudy Old Style"/>
              </a:rPr>
              <a:t>s</a:t>
            </a:r>
            <a:r>
              <a:rPr kumimoji="1" lang="en-US" altLang="ja-JP" sz="2700" dirty="0" smtClean="0">
                <a:latin typeface="Goudy Old Style"/>
                <a:cs typeface="Goudy Old Style"/>
              </a:rPr>
              <a:t>imilar to </a:t>
            </a:r>
            <a:r>
              <a:rPr lang="en-US" altLang="ja-JP" sz="2700" dirty="0" smtClean="0">
                <a:latin typeface="Goudy Old Style"/>
                <a:cs typeface="Goudy Old Style"/>
              </a:rPr>
              <a:t>Bridge Scour, the constant force of water hitting the bottom creates these holes, and it could make the dam collapse. Water is indeed powerful.</a:t>
            </a:r>
            <a:endParaRPr kumimoji="1" lang="ja-JP" altLang="en-US" sz="2700" dirty="0">
              <a:latin typeface="Goudy Old Style"/>
              <a:cs typeface="Goudy Old Style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プレースホルダ 6" descr="oregon_wind_farm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-7534" b="-7534"/>
          <a:stretch>
            <a:fillRect/>
          </a:stretch>
        </p:blipFill>
        <p:spPr>
          <a:xfrm>
            <a:off x="1806575" y="777875"/>
            <a:ext cx="5530850" cy="4251325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chemeClr val="accent2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 rot="16200000">
            <a:off x="3839766" y="4677966"/>
            <a:ext cx="1464468" cy="2895601"/>
          </a:xfrm>
        </p:spPr>
        <p:txBody>
          <a:bodyPr/>
          <a:lstStyle/>
          <a:p>
            <a:pPr algn="ctr"/>
            <a:r>
              <a:rPr lang="en-US" altLang="ja-JP" sz="5000" dirty="0" smtClean="0">
                <a:solidFill>
                  <a:schemeClr val="accent1">
                    <a:lumMod val="75000"/>
                  </a:schemeClr>
                </a:solidFill>
                <a:latin typeface="Goudy Old Style"/>
                <a:cs typeface="Goudy Old Style"/>
              </a:rPr>
              <a:t>Wind</a:t>
            </a:r>
            <a:endParaRPr lang="ja-JP" altLang="en-US" sz="5000" dirty="0">
              <a:solidFill>
                <a:schemeClr val="accent1">
                  <a:lumMod val="75000"/>
                </a:schemeClr>
              </a:solidFill>
              <a:latin typeface="Goudy Old Style"/>
              <a:cs typeface="Goudy Old Style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>
                <a:latin typeface="Goudy Old Style"/>
                <a:cs typeface="Goudy Old Style"/>
              </a:rPr>
              <a:t>Wind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SzPct val="120000"/>
            </a:pPr>
            <a:r>
              <a:rPr lang="en-US" altLang="ja-JP" dirty="0" smtClean="0">
                <a:latin typeface="Goudy Old Style"/>
                <a:cs typeface="Goudy Old Style"/>
              </a:rPr>
              <a:t>Wind may be too weak</a:t>
            </a:r>
          </a:p>
          <a:p>
            <a:pPr>
              <a:buSzPct val="120000"/>
            </a:pPr>
            <a:r>
              <a:rPr lang="en-US" altLang="ja-JP" dirty="0" smtClean="0">
                <a:latin typeface="Goudy Old Style"/>
                <a:cs typeface="Goudy Old Style"/>
              </a:rPr>
              <a:t> Yields less energy, when compared to other methods</a:t>
            </a:r>
          </a:p>
          <a:p>
            <a:pPr>
              <a:buSzPct val="120000"/>
            </a:pPr>
            <a:r>
              <a:rPr lang="en-US" altLang="ja-JP" dirty="0" smtClean="0">
                <a:latin typeface="Goudy Old Style"/>
                <a:cs typeface="Goudy Old Style"/>
              </a:rPr>
              <a:t> Turbines are costly</a:t>
            </a:r>
          </a:p>
          <a:p>
            <a:pPr>
              <a:buSzPct val="120000"/>
            </a:pPr>
            <a:r>
              <a:rPr lang="en-US" altLang="ja-JP" dirty="0" smtClean="0">
                <a:latin typeface="Goudy Old Style"/>
                <a:cs typeface="Goudy Old Style"/>
              </a:rPr>
              <a:t> Takes space</a:t>
            </a:r>
          </a:p>
          <a:p>
            <a:pPr>
              <a:buSzPct val="120000"/>
            </a:pPr>
            <a:r>
              <a:rPr lang="en-US" altLang="ja-JP" dirty="0" smtClean="0">
                <a:latin typeface="Goudy Old Style"/>
                <a:cs typeface="Goudy Old Style"/>
              </a:rPr>
              <a:t> Contributes to noise </a:t>
            </a:r>
          </a:p>
          <a:p>
            <a:pPr>
              <a:buSzPct val="120000"/>
              <a:buNone/>
            </a:pPr>
            <a:r>
              <a:rPr lang="en-US" altLang="ja-JP" dirty="0" smtClean="0">
                <a:latin typeface="Goudy Old Style"/>
                <a:cs typeface="Goudy Old Style"/>
              </a:rPr>
              <a:t>     pollution</a:t>
            </a:r>
            <a:endParaRPr lang="ja-JP" altLang="en-US" dirty="0">
              <a:latin typeface="Goudy Old Style"/>
              <a:cs typeface="Goudy Old Style"/>
            </a:endParaRPr>
          </a:p>
        </p:txBody>
      </p:sp>
      <p:sp>
        <p:nvSpPr>
          <p:cNvPr id="4" name="メモ 3"/>
          <p:cNvSpPr/>
          <p:nvPr/>
        </p:nvSpPr>
        <p:spPr>
          <a:xfrm>
            <a:off x="5181600" y="3124200"/>
            <a:ext cx="3276600" cy="3429000"/>
          </a:xfrm>
          <a:prstGeom prst="foldedCorner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228600" bIns="0" rtlCol="0" anchor="ctr"/>
          <a:lstStyle/>
          <a:p>
            <a:pPr algn="ctr"/>
            <a:r>
              <a:rPr lang="en-US" altLang="ja-JP" sz="3200" dirty="0" smtClean="0">
                <a:solidFill>
                  <a:schemeClr val="bg1"/>
                </a:solidFill>
                <a:latin typeface="Goudy Old Style"/>
                <a:cs typeface="Goudy Old Style"/>
              </a:rPr>
              <a:t>$35,000-$50,000</a:t>
            </a:r>
          </a:p>
          <a:p>
            <a:pPr algn="ctr"/>
            <a:r>
              <a:rPr lang="en-US" altLang="ja-JP" sz="3200" b="1" dirty="0" smtClean="0">
                <a:solidFill>
                  <a:schemeClr val="bg1"/>
                </a:solidFill>
                <a:latin typeface="Goudy Old Style"/>
                <a:cs typeface="Goudy Old Style"/>
              </a:rPr>
              <a:t>is the cost of a turbine that would power an average home in America.</a:t>
            </a:r>
            <a:endParaRPr lang="en-US" altLang="ja-JP" sz="3000" b="1" dirty="0" smtClean="0">
              <a:solidFill>
                <a:schemeClr val="bg1"/>
              </a:solidFill>
              <a:latin typeface="Goudy Old Style"/>
              <a:cs typeface="Goudy Old Style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2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 rot="16200000">
            <a:off x="3839766" y="4677966"/>
            <a:ext cx="1464468" cy="2895601"/>
          </a:xfrm>
        </p:spPr>
        <p:txBody>
          <a:bodyPr/>
          <a:lstStyle/>
          <a:p>
            <a:pPr algn="ctr"/>
            <a:r>
              <a:rPr lang="en-US" altLang="ja-JP" sz="5000" dirty="0" smtClean="0">
                <a:solidFill>
                  <a:schemeClr val="accent1">
                    <a:lumMod val="75000"/>
                  </a:schemeClr>
                </a:solidFill>
                <a:latin typeface="Goudy Old Style"/>
                <a:cs typeface="Goudy Old Style"/>
              </a:rPr>
              <a:t>Wave</a:t>
            </a:r>
            <a:endParaRPr lang="ja-JP" altLang="en-US" sz="5000" dirty="0">
              <a:solidFill>
                <a:schemeClr val="accent1">
                  <a:lumMod val="75000"/>
                </a:schemeClr>
              </a:solidFill>
              <a:latin typeface="Goudy Old Style"/>
              <a:cs typeface="Goudy Old Style"/>
            </a:endParaRPr>
          </a:p>
        </p:txBody>
      </p:sp>
      <p:pic>
        <p:nvPicPr>
          <p:cNvPr id="6" name="図プレースホルダ 5" descr="ocean_waves_free_screensaver-19395-scr.jpe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-8792" r="-8792"/>
          <a:stretch>
            <a:fillRect/>
          </a:stretch>
        </p:blipFill>
        <p:spPr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 rot="16200000">
            <a:off x="3650852" y="3689746"/>
            <a:ext cx="1498602" cy="4837906"/>
          </a:xfrm>
        </p:spPr>
        <p:txBody>
          <a:bodyPr>
            <a:normAutofit/>
          </a:bodyPr>
          <a:lstStyle/>
          <a:p>
            <a:r>
              <a:rPr lang="en-US" altLang="ja-JP" sz="5000" dirty="0" smtClean="0">
                <a:solidFill>
                  <a:srgbClr val="660066"/>
                </a:solidFill>
                <a:latin typeface="Goudy Old Style"/>
                <a:cs typeface="Goudy Old Style"/>
              </a:rPr>
              <a:t>Fossil Fuels</a:t>
            </a:r>
            <a:endParaRPr lang="ja-JP" altLang="en-US" sz="5000" dirty="0">
              <a:solidFill>
                <a:srgbClr val="660066"/>
              </a:solidFill>
              <a:latin typeface="Goudy Old Style"/>
              <a:cs typeface="Goudy Old Style"/>
            </a:endParaRPr>
          </a:p>
        </p:txBody>
      </p:sp>
      <p:pic>
        <p:nvPicPr>
          <p:cNvPr id="8" name="図 7" descr="fossil_fuel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0400" y="761997"/>
            <a:ext cx="4965700" cy="4597400"/>
          </a:xfrm>
          <a:prstGeom prst="rect">
            <a:avLst/>
          </a:prstGeom>
          <a:solidFill>
            <a:srgbClr val="000000">
              <a:shade val="95000"/>
            </a:srgbClr>
          </a:solidFill>
          <a:ln w="127000" cap="sq" cmpd="sng">
            <a:solidFill>
              <a:schemeClr val="accent6">
                <a:lumMod val="75000"/>
              </a:schemeClr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 smtClean="0">
                <a:latin typeface="Goudy Old Style"/>
                <a:cs typeface="Goudy Old Style"/>
              </a:rPr>
              <a:t>WAve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447800"/>
          </a:xfrm>
        </p:spPr>
        <p:txBody>
          <a:bodyPr/>
          <a:lstStyle/>
          <a:p>
            <a:pPr>
              <a:buSzPct val="120000"/>
            </a:pPr>
            <a:r>
              <a:rPr lang="en-US" altLang="ja-JP" dirty="0" smtClean="0">
                <a:latin typeface="Goudy Old Style"/>
                <a:cs typeface="Goudy Old Style"/>
              </a:rPr>
              <a:t> May be too weak; need to be strong enough</a:t>
            </a:r>
          </a:p>
          <a:p>
            <a:pPr>
              <a:buSzPct val="120000"/>
            </a:pPr>
            <a:r>
              <a:rPr lang="en-US" altLang="ja-JP" dirty="0" smtClean="0">
                <a:latin typeface="Goudy Old Style"/>
                <a:cs typeface="Goudy Old Style"/>
              </a:rPr>
              <a:t> Sustainable site needed</a:t>
            </a:r>
          </a:p>
        </p:txBody>
      </p:sp>
      <p:pic>
        <p:nvPicPr>
          <p:cNvPr id="4" name="図 3" descr="ocean20wave-jj-0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7176" y="3048000"/>
            <a:ext cx="5249648" cy="3505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>
                <a:latin typeface="Goudy Old Style"/>
                <a:cs typeface="Goudy Old Style"/>
              </a:rPr>
              <a:t>Cost, Cost, Cost… But really how much is a</a:t>
            </a:r>
            <a:r>
              <a:rPr lang="ja-JP" altLang="en-US" dirty="0" smtClean="0">
                <a:latin typeface="Goudy Old Style"/>
                <a:cs typeface="Goudy Old Style"/>
              </a:rPr>
              <a:t> </a:t>
            </a:r>
            <a:r>
              <a:rPr lang="en-US" altLang="ja-JP" dirty="0" smtClean="0">
                <a:latin typeface="Goudy Old Style"/>
                <a:cs typeface="Goudy Old Style"/>
              </a:rPr>
              <a:t>lot?</a:t>
            </a:r>
            <a:endParaRPr lang="ja-JP" altLang="en-US" dirty="0">
              <a:latin typeface="Goudy Old Style"/>
              <a:cs typeface="Goudy Old Style"/>
            </a:endParaRPr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</p:nvPr>
        </p:nvGraphicFramePr>
        <p:xfrm>
          <a:off x="228600" y="1600200"/>
          <a:ext cx="8686800" cy="50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AsOne/>
      </p:bldGraphic>
    </p:bld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ctrTitle"/>
          </p:nvPr>
        </p:nvSpPr>
        <p:spPr>
          <a:xfrm>
            <a:off x="876300" y="0"/>
            <a:ext cx="7391400" cy="2971800"/>
          </a:xfrm>
        </p:spPr>
        <p:txBody>
          <a:bodyPr/>
          <a:lstStyle/>
          <a:p>
            <a:r>
              <a:rPr lang="en-US" altLang="ja-JP" sz="6500" dirty="0" smtClean="0">
                <a:latin typeface="Goudy Old Style"/>
                <a:cs typeface="Goudy Old Style"/>
              </a:rPr>
              <a:t>Thank you for watching!</a:t>
            </a:r>
            <a:br>
              <a:rPr lang="en-US" altLang="ja-JP" sz="6500" dirty="0" smtClean="0">
                <a:latin typeface="Goudy Old Style"/>
                <a:cs typeface="Goudy Old Style"/>
              </a:rPr>
            </a:br>
            <a:endParaRPr lang="ja-JP" altLang="en-US" sz="4200" dirty="0">
              <a:latin typeface="Goudy Old Style"/>
              <a:cs typeface="Goudy Old Style"/>
            </a:endParaRPr>
          </a:p>
        </p:txBody>
      </p:sp>
      <p:pic>
        <p:nvPicPr>
          <p:cNvPr id="3" name="図プレースホルダ 6" descr="oregon_wind_far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6788" y="2819400"/>
            <a:ext cx="4670425" cy="3334683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chemeClr val="accent2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>
                <a:latin typeface="Goudy Old Style"/>
                <a:cs typeface="Goudy Old Style"/>
              </a:rPr>
              <a:t>Fossil Fuels</a:t>
            </a:r>
            <a:endParaRPr lang="ja-JP" altLang="en-US" dirty="0">
              <a:latin typeface="Goudy Old Style"/>
              <a:cs typeface="Goudy Old Style"/>
            </a:endParaRP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SzPct val="130000"/>
            </a:pPr>
            <a:r>
              <a:rPr lang="en-US" altLang="ja-JP" sz="2800" dirty="0" smtClean="0">
                <a:latin typeface="Goudy Old Style"/>
                <a:cs typeface="Goudy Old Style"/>
              </a:rPr>
              <a:t> Contributes to Global Warming</a:t>
            </a:r>
          </a:p>
          <a:p>
            <a:pPr>
              <a:buSzPct val="130000"/>
            </a:pPr>
            <a:r>
              <a:rPr lang="en-US" altLang="ja-JP" sz="2800" dirty="0" smtClean="0">
                <a:latin typeface="Goudy Old Style"/>
                <a:cs typeface="Goudy Old Style"/>
              </a:rPr>
              <a:t> Acid rains</a:t>
            </a:r>
          </a:p>
          <a:p>
            <a:pPr>
              <a:buSzPct val="130000"/>
            </a:pPr>
            <a:r>
              <a:rPr lang="en-US" altLang="ja-JP" sz="2800" dirty="0" smtClean="0">
                <a:latin typeface="Goudy Old Style"/>
                <a:cs typeface="Goudy Old Style"/>
              </a:rPr>
              <a:t> Availability of fuels </a:t>
            </a:r>
          </a:p>
          <a:p>
            <a:pPr>
              <a:buSzPct val="130000"/>
            </a:pPr>
            <a:r>
              <a:rPr lang="en-US" altLang="ja-JP" sz="2800" dirty="0" smtClean="0">
                <a:latin typeface="Goudy Old Style"/>
                <a:cs typeface="Goudy Old Style"/>
              </a:rPr>
              <a:t> Prices may be inconsistent</a:t>
            </a:r>
            <a:endParaRPr lang="ja-JP" altLang="en-US" sz="2800" dirty="0">
              <a:latin typeface="Goudy Old Style"/>
              <a:cs typeface="Goudy Old Style"/>
            </a:endParaRPr>
          </a:p>
        </p:txBody>
      </p:sp>
      <p:pic>
        <p:nvPicPr>
          <p:cNvPr id="4" name="図 3" descr="xmas-stocking-coa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5711945" y="1982008"/>
            <a:ext cx="3051055" cy="457119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 rot="16200000">
            <a:off x="2919413" y="3063081"/>
            <a:ext cx="1845469" cy="5980906"/>
          </a:xfrm>
        </p:spPr>
        <p:txBody>
          <a:bodyPr>
            <a:normAutofit fontScale="90000"/>
          </a:bodyPr>
          <a:lstStyle/>
          <a:p>
            <a:r>
              <a:rPr lang="en-US" altLang="ja-JP" sz="5000" dirty="0" smtClean="0">
                <a:solidFill>
                  <a:srgbClr val="54A35E"/>
                </a:solidFill>
                <a:latin typeface="Goudy Old Style"/>
                <a:cs typeface="Goudy Old Style"/>
              </a:rPr>
              <a:t>Nuclear (Uranium Fission)</a:t>
            </a:r>
            <a:endParaRPr lang="ja-JP" altLang="en-US" sz="5000" dirty="0">
              <a:solidFill>
                <a:srgbClr val="54A35E"/>
              </a:solidFill>
              <a:latin typeface="Goudy Old Style"/>
              <a:cs typeface="Goudy Old Style"/>
            </a:endParaRPr>
          </a:p>
        </p:txBody>
      </p:sp>
      <p:pic>
        <p:nvPicPr>
          <p:cNvPr id="8" name="図 7" descr="s9s.JPG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0" y="609600"/>
            <a:ext cx="4521200" cy="45212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64B4FF"/>
            </a:solidFill>
            <a:miter lim="800000"/>
          </a:ln>
          <a:effectLst>
            <a:glow rad="228600">
              <a:schemeClr val="accent3">
                <a:alpha val="75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>
                <a:latin typeface="Goudy Old Style"/>
                <a:cs typeface="Goudy Old Style"/>
              </a:rPr>
              <a:t>Nuclear (Uranium Fission)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04800" y="1417639"/>
            <a:ext cx="4953000" cy="5082936"/>
          </a:xfrm>
        </p:spPr>
        <p:txBody>
          <a:bodyPr>
            <a:normAutofit/>
          </a:bodyPr>
          <a:lstStyle/>
          <a:p>
            <a:pPr>
              <a:buSzPct val="120000"/>
            </a:pPr>
            <a:r>
              <a:rPr lang="en-US" altLang="ja-JP" dirty="0" smtClean="0">
                <a:latin typeface="Goudy Old Style"/>
                <a:cs typeface="Goudy Old Style"/>
              </a:rPr>
              <a:t> Scarcity </a:t>
            </a:r>
          </a:p>
          <a:p>
            <a:pPr>
              <a:buSzPct val="120000"/>
            </a:pPr>
            <a:r>
              <a:rPr lang="en-US" altLang="ja-JP" dirty="0" smtClean="0">
                <a:latin typeface="Goudy Old Style"/>
                <a:cs typeface="Goudy Old Style"/>
              </a:rPr>
              <a:t> Non-renewable resource</a:t>
            </a:r>
          </a:p>
          <a:p>
            <a:pPr>
              <a:buSzPct val="120000"/>
            </a:pPr>
            <a:r>
              <a:rPr lang="en-US" altLang="ja-JP" dirty="0" smtClean="0">
                <a:latin typeface="Goudy Old Style"/>
                <a:cs typeface="Goudy Old Style"/>
              </a:rPr>
              <a:t> Workers are in danger if work too long</a:t>
            </a:r>
          </a:p>
          <a:p>
            <a:pPr>
              <a:buSzPct val="120000"/>
            </a:pPr>
            <a:r>
              <a:rPr lang="en-US" altLang="ja-JP" dirty="0" smtClean="0">
                <a:latin typeface="Goudy Old Style"/>
                <a:cs typeface="Goudy Old Style"/>
              </a:rPr>
              <a:t> H</a:t>
            </a:r>
            <a:r>
              <a:rPr lang="en-US" altLang="ja-JP" baseline="-25000" dirty="0" smtClean="0">
                <a:latin typeface="Goudy Old Style"/>
                <a:cs typeface="Goudy Old Style"/>
              </a:rPr>
              <a:t>2</a:t>
            </a:r>
            <a:r>
              <a:rPr lang="en-US" altLang="ja-JP" dirty="0" smtClean="0">
                <a:latin typeface="Goudy Old Style"/>
                <a:cs typeface="Goudy Old Style"/>
              </a:rPr>
              <a:t>O used for cooling becomes radioactive</a:t>
            </a:r>
          </a:p>
          <a:p>
            <a:pPr>
              <a:buSzPct val="120000"/>
            </a:pPr>
            <a:r>
              <a:rPr lang="en-US" altLang="ja-JP" dirty="0" smtClean="0">
                <a:latin typeface="Goudy Old Style"/>
                <a:cs typeface="Goudy Old Style"/>
              </a:rPr>
              <a:t> Mining to getting U</a:t>
            </a:r>
          </a:p>
          <a:p>
            <a:pPr>
              <a:buSzPct val="120000"/>
            </a:pPr>
            <a:r>
              <a:rPr lang="en-US" altLang="ja-JP" dirty="0" smtClean="0">
                <a:latin typeface="Goudy Old Style"/>
                <a:cs typeface="Goudy Old Style"/>
              </a:rPr>
              <a:t> Wastes need to be disposed of somewhere</a:t>
            </a:r>
            <a:endParaRPr lang="en-US" altLang="ja-JP" dirty="0" smtClean="0"/>
          </a:p>
        </p:txBody>
      </p:sp>
      <p:pic>
        <p:nvPicPr>
          <p:cNvPr id="6" name="図 5" descr="sci0804radiation485x51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3000" y="1523999"/>
            <a:ext cx="3873747" cy="4089398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5257800" y="5638800"/>
            <a:ext cx="34290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500" dirty="0" smtClean="0">
                <a:latin typeface="Goudy Old Style"/>
                <a:cs typeface="Goudy Old Style"/>
              </a:rPr>
              <a:t>“Natural RADON Water 25¢”</a:t>
            </a:r>
            <a:endParaRPr kumimoji="1" lang="ja-JP" altLang="en-US" sz="2500" dirty="0">
              <a:latin typeface="Goudy Old Style"/>
              <a:cs typeface="Goudy Old Style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2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7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 rot="16200000">
            <a:off x="3401616" y="2563416"/>
            <a:ext cx="1426368" cy="7315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ja-JP" sz="5000" dirty="0" smtClean="0">
                <a:latin typeface="Goudy Old Style"/>
                <a:cs typeface="Goudy Old Style"/>
              </a:rPr>
              <a:t>Nuclear </a:t>
            </a:r>
            <a:br>
              <a:rPr lang="en-US" altLang="ja-JP" sz="5000" dirty="0" smtClean="0">
                <a:latin typeface="Goudy Old Style"/>
                <a:cs typeface="Goudy Old Style"/>
              </a:rPr>
            </a:br>
            <a:r>
              <a:rPr lang="en-US" altLang="ja-JP" sz="5000" dirty="0" smtClean="0">
                <a:latin typeface="Goudy Old Style"/>
                <a:cs typeface="Goudy Old Style"/>
              </a:rPr>
              <a:t>(Plutonium Fission)</a:t>
            </a:r>
            <a:endParaRPr lang="ja-JP" altLang="en-US" sz="5000" dirty="0">
              <a:latin typeface="Goudy Old Style"/>
              <a:cs typeface="Goudy Old Style"/>
            </a:endParaRPr>
          </a:p>
        </p:txBody>
      </p:sp>
      <p:pic>
        <p:nvPicPr>
          <p:cNvPr id="6" name="図 5" descr="s10.JPG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1001" y="330200"/>
            <a:ext cx="4851400" cy="4851400"/>
          </a:xfrm>
          <a:prstGeom prst="rect">
            <a:avLst/>
          </a:prstGeom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smtClean="0">
                <a:latin typeface="Goudy Old Style"/>
                <a:cs typeface="Goudy Old Style"/>
              </a:rPr>
              <a:t>Nuclear </a:t>
            </a:r>
            <a:br>
              <a:rPr lang="en-US" altLang="ja-JP" dirty="0" smtClean="0">
                <a:latin typeface="Goudy Old Style"/>
                <a:cs typeface="Goudy Old Style"/>
              </a:rPr>
            </a:br>
            <a:r>
              <a:rPr lang="en-US" altLang="ja-JP" dirty="0" smtClean="0">
                <a:latin typeface="Goudy Old Style"/>
                <a:cs typeface="Goudy Old Style"/>
              </a:rPr>
              <a:t>(Plutonium Fission)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SzPct val="120000"/>
            </a:pPr>
            <a:r>
              <a:rPr lang="en-US" altLang="ja-JP" dirty="0" smtClean="0">
                <a:latin typeface="Goudy Old Style"/>
                <a:cs typeface="Goudy Old Style"/>
              </a:rPr>
              <a:t> Need place for wastes</a:t>
            </a:r>
          </a:p>
          <a:p>
            <a:pPr>
              <a:buSzPct val="120000"/>
            </a:pPr>
            <a:r>
              <a:rPr lang="en-US" altLang="ja-JP" dirty="0" smtClean="0">
                <a:latin typeface="Goudy Old Style"/>
                <a:cs typeface="Goudy Old Style"/>
              </a:rPr>
              <a:t> Could lead to uncontrolled reaction</a:t>
            </a:r>
          </a:p>
          <a:p>
            <a:pPr>
              <a:buSzPct val="120000"/>
            </a:pPr>
            <a:r>
              <a:rPr lang="en-US" altLang="ja-JP" dirty="0" smtClean="0">
                <a:latin typeface="Goudy Old Style"/>
                <a:cs typeface="Goudy Old Style"/>
              </a:rPr>
              <a:t> More radioactive, compared to Uranium</a:t>
            </a:r>
          </a:p>
        </p:txBody>
      </p:sp>
      <p:pic>
        <p:nvPicPr>
          <p:cNvPr id="4" name="図 3" descr="18025-bigthumbnai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000" y="3886200"/>
            <a:ext cx="3810000" cy="2379133"/>
          </a:xfrm>
          <a:prstGeom prst="rect">
            <a:avLst/>
          </a:prstGeom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1">
                  <a:tint val="100000"/>
                  <a:shade val="90000"/>
                  <a:hueMod val="100000"/>
                  <a:satMod val="200000"/>
                </a:schemeClr>
              </a:gs>
              <a:gs pos="50000">
                <a:schemeClr val="bg2"/>
              </a:gs>
              <a:gs pos="100000">
                <a:schemeClr val="accent1">
                  <a:tint val="100000"/>
                  <a:shade val="90000"/>
                  <a:hueMod val="100000"/>
                  <a:satMod val="20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8" name="図 7" descr="31908_0.jpg"/>
          <p:cNvPicPr>
            <a:picLocks noChangeAspect="1"/>
          </p:cNvPicPr>
          <p:nvPr/>
        </p:nvPicPr>
        <p:blipFill>
          <a:blip r:embed="rId2"/>
          <a:srcRect l="15834" t="5148" r="11667" b="11050"/>
          <a:stretch>
            <a:fillRect/>
          </a:stretch>
        </p:blipFill>
        <p:spPr>
          <a:xfrm>
            <a:off x="0" y="34360"/>
            <a:ext cx="8361362" cy="6823640"/>
          </a:xfrm>
          <a:prstGeom prst="rect">
            <a:avLst/>
          </a:prstGeom>
        </p:spPr>
      </p:pic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 rot="16200000">
            <a:off x="1377156" y="4185444"/>
            <a:ext cx="1436687" cy="35814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ja-JP" sz="5000" dirty="0" smtClean="0">
                <a:ln w="15875" cmpd="sng">
                  <a:noFill/>
                  <a:prstDash val="solid"/>
                </a:ln>
                <a:solidFill>
                  <a:schemeClr val="tx2">
                    <a:lumMod val="50000"/>
                  </a:schemeClr>
                </a:solidFill>
                <a:effectLst/>
                <a:latin typeface="Goudy Old Style"/>
                <a:cs typeface="Goudy Old Style"/>
              </a:rPr>
              <a:t>Nuclear (Fusion)</a:t>
            </a:r>
            <a:endParaRPr lang="ja-JP" altLang="en-US" sz="5000" dirty="0">
              <a:ln w="15875" cmpd="sng">
                <a:noFill/>
                <a:prstDash val="solid"/>
              </a:ln>
              <a:solidFill>
                <a:schemeClr val="tx2">
                  <a:lumMod val="50000"/>
                </a:schemeClr>
              </a:solidFill>
              <a:effectLst/>
              <a:latin typeface="Goudy Old Style"/>
              <a:cs typeface="Goudy Old Style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>
                <a:latin typeface="Goudy Old Style"/>
                <a:cs typeface="Goudy Old Style"/>
              </a:rPr>
              <a:t>Nuclear Fusion</a:t>
            </a:r>
            <a:endParaRPr lang="ja-JP" altLang="en-US" dirty="0">
              <a:latin typeface="Goudy Old Style"/>
              <a:cs typeface="Goudy Old Style"/>
            </a:endParaRP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3276600"/>
          </a:xfrm>
        </p:spPr>
        <p:txBody>
          <a:bodyPr/>
          <a:lstStyle/>
          <a:p>
            <a:r>
              <a:rPr lang="en-US" altLang="ja-JP" dirty="0" smtClean="0">
                <a:latin typeface="Goudy Old Style"/>
                <a:cs typeface="Goudy Old Style"/>
              </a:rPr>
              <a:t> Difficult process; many countries gave up</a:t>
            </a:r>
          </a:p>
          <a:p>
            <a:r>
              <a:rPr lang="en-US" altLang="ja-JP" dirty="0" smtClean="0">
                <a:latin typeface="Goudy Old Style"/>
                <a:cs typeface="Goudy Old Style"/>
              </a:rPr>
              <a:t> Short reaction; won’t produce much</a:t>
            </a:r>
          </a:p>
          <a:p>
            <a:r>
              <a:rPr lang="en-US" altLang="ja-JP" dirty="0" smtClean="0">
                <a:latin typeface="Goudy Old Style"/>
                <a:cs typeface="Goudy Old Style"/>
              </a:rPr>
              <a:t> Need place for wastes </a:t>
            </a:r>
          </a:p>
          <a:p>
            <a:r>
              <a:rPr lang="en-US" altLang="ja-JP" dirty="0" smtClean="0">
                <a:latin typeface="Goudy Old Style"/>
                <a:cs typeface="Goudy Old Style"/>
              </a:rPr>
              <a:t> "Some optimal reactors require rare fuel, like He-3”</a:t>
            </a:r>
          </a:p>
        </p:txBody>
      </p:sp>
      <p:pic>
        <p:nvPicPr>
          <p:cNvPr id="4" name="図 3" descr="11-fusion-nuclear-union-Goddess-God-web_visionary_art_wor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3200" y="3886200"/>
            <a:ext cx="3657600" cy="2743200"/>
          </a:xfrm>
          <a:prstGeom prst="rect">
            <a:avLst/>
          </a:prstGeom>
          <a:solidFill>
            <a:srgbClr val="000000">
              <a:shade val="95000"/>
            </a:srgbClr>
          </a:solidFill>
          <a:ln w="15240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草書">
  <a:themeElements>
    <a:clrScheme name="草書">
      <a:dk1>
        <a:sysClr val="windowText" lastClr="000000"/>
      </a:dk1>
      <a:lt1>
        <a:sysClr val="window" lastClr="FFFFFF"/>
      </a:lt1>
      <a:dk2>
        <a:srgbClr val="411401"/>
      </a:dk2>
      <a:lt2>
        <a:srgbClr val="FFE6E6"/>
      </a:lt2>
      <a:accent1>
        <a:srgbClr val="A24A48"/>
      </a:accent1>
      <a:accent2>
        <a:srgbClr val="B2935C"/>
      </a:accent2>
      <a:accent3>
        <a:srgbClr val="6A9A9A"/>
      </a:accent3>
      <a:accent4>
        <a:srgbClr val="B2B787"/>
      </a:accent4>
      <a:accent5>
        <a:srgbClr val="91644B"/>
      </a:accent5>
      <a:accent6>
        <a:srgbClr val="654A76"/>
      </a:accent6>
      <a:hlink>
        <a:srgbClr val="00A800"/>
      </a:hlink>
      <a:folHlink>
        <a:srgbClr val="FF00FF"/>
      </a:folHlink>
    </a:clrScheme>
    <a:fontScheme name="草書">
      <a:majorFont>
        <a:latin typeface="Cambria"/>
        <a:ea typeface=""/>
        <a:cs typeface=""/>
        <a:font script="Jpan" typeface="ＭＳ Ｐゴシック"/>
        <a:font script="Hang" typeface="맑은 고딕"/>
        <a:font script="Hans" typeface="华文行楷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alibri"/>
        <a:ea typeface=""/>
        <a:cs typeface=""/>
        <a:font script="Jpan" typeface="ＭＳ Ｐ明朝"/>
        <a:font script="Hang" typeface="HY견명조"/>
        <a:font script="Hans" typeface="华文行楷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草書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  <a:satMod val="130000"/>
              </a:schemeClr>
            </a:gs>
            <a:gs pos="50000">
              <a:schemeClr val="phClr">
                <a:tint val="45000"/>
                <a:satMod val="220000"/>
              </a:schemeClr>
            </a:gs>
            <a:gs pos="100000">
              <a:schemeClr val="phClr">
                <a:tint val="90000"/>
                <a:satMod val="13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100000"/>
                <a:shade val="90000"/>
                <a:hueMod val="100000"/>
                <a:satMod val="200000"/>
              </a:schemeClr>
            </a:gs>
            <a:gs pos="50000">
              <a:schemeClr val="phClr">
                <a:tint val="100000"/>
                <a:shade val="60000"/>
                <a:hueMod val="100000"/>
                <a:satMod val="180000"/>
              </a:schemeClr>
            </a:gs>
            <a:gs pos="100000">
              <a:schemeClr val="phClr">
                <a:tint val="100000"/>
                <a:shade val="90000"/>
                <a:hueMod val="100000"/>
                <a:satMod val="2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glow rad="50600">
              <a:schemeClr val="phClr">
                <a:alpha val="40000"/>
              </a:schemeClr>
            </a:glow>
          </a:effectLst>
        </a:effectStyle>
        <a:effectStyle>
          <a:effectLst>
            <a:glow rad="101600">
              <a:schemeClr val="phClr">
                <a:alpha val="60000"/>
              </a:schemeClr>
            </a:glow>
          </a:effectLst>
          <a:scene3d>
            <a:camera prst="isometricLeftDown" fov="0">
              <a:rot lat="0" lon="0" rev="0"/>
            </a:camera>
            <a:lightRig rig="harsh" dir="tl">
              <a:rot lat="0" lon="0" rev="14280000"/>
            </a:lightRig>
          </a:scene3d>
          <a:sp3d prstMaterial="flat">
            <a:bevelT w="38100" h="50800" prst="softRound"/>
          </a:sp3d>
        </a:effectStyle>
        <a:effectStyle>
          <a:effectLst>
            <a:glow>
              <a:schemeClr val="phClr"/>
            </a:glow>
          </a:effectLst>
          <a:scene3d>
            <a:camera prst="isometricLeftDown">
              <a:rot lat="0" lon="0" rev="0"/>
            </a:camera>
            <a:lightRig rig="harsh" dir="tl">
              <a:rot lat="0" lon="0" rev="14280000"/>
            </a:lightRig>
          </a:scene3d>
          <a:sp3d extrusionH="63500" contourW="38100" prstMaterial="flat">
            <a:bevelT w="50800" h="63500" prst="softRound"/>
            <a:contourClr>
              <a:schemeClr val="phClr">
                <a:tint val="5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hueMod val="100000"/>
                <a:satMod val="300000"/>
              </a:schemeClr>
            </a:gs>
            <a:gs pos="72000">
              <a:schemeClr val="phClr">
                <a:tint val="100000"/>
                <a:shade val="100000"/>
                <a:hueMod val="100000"/>
                <a:satMod val="100000"/>
              </a:schemeClr>
            </a:gs>
            <a:gs pos="81000">
              <a:schemeClr val="phClr">
                <a:tint val="98000"/>
                <a:shade val="100000"/>
                <a:hueMod val="100000"/>
                <a:satMod val="150000"/>
              </a:schemeClr>
            </a:gs>
            <a:gs pos="100000">
              <a:schemeClr val="phClr">
                <a:tint val="100000"/>
                <a:shade val="100000"/>
                <a:hueMod val="100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100000"/>
                <a:shade val="39000"/>
                <a:hueMod val="100000"/>
                <a:satMod val="150000"/>
              </a:schemeClr>
              <a:schemeClr val="phClr">
                <a:tint val="90000"/>
                <a:shade val="100000"/>
                <a:hueMod val="100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草書.thmx</Template>
  <TotalTime>441</TotalTime>
  <Words>427</Words>
  <Application>Microsoft Macintosh PowerPoint</Application>
  <PresentationFormat>画面に合わせる (4:3)</PresentationFormat>
  <Paragraphs>79</Paragraphs>
  <Slides>22</Slides>
  <Notes>0</Notes>
  <HiddenSlides>0</HiddenSlides>
  <MMClips>0</MMClips>
  <ScaleCrop>false</ScaleCrop>
  <HeadingPairs>
    <vt:vector size="4" baseType="variant">
      <vt:variant>
        <vt:lpstr>デザイン テンプレート</vt:lpstr>
      </vt:variant>
      <vt:variant>
        <vt:i4>1</vt:i4>
      </vt:variant>
      <vt:variant>
        <vt:lpstr>スライド タイトル</vt:lpstr>
      </vt:variant>
      <vt:variant>
        <vt:i4>22</vt:i4>
      </vt:variant>
    </vt:vector>
  </HeadingPairs>
  <TitlesOfParts>
    <vt:vector size="23" baseType="lpstr">
      <vt:lpstr>草書</vt:lpstr>
      <vt:lpstr>Disadvantages</vt:lpstr>
      <vt:lpstr>Fossil Fuels</vt:lpstr>
      <vt:lpstr>Fossil Fuels</vt:lpstr>
      <vt:lpstr>Nuclear (Uranium Fission)</vt:lpstr>
      <vt:lpstr>Nuclear (Uranium Fission)</vt:lpstr>
      <vt:lpstr>Nuclear  (Plutonium Fission)</vt:lpstr>
      <vt:lpstr>Nuclear  (Plutonium Fission)</vt:lpstr>
      <vt:lpstr>Nuclear (Fusion)</vt:lpstr>
      <vt:lpstr>Nuclear Fusion</vt:lpstr>
      <vt:lpstr>Solar (Photovoltaic)</vt:lpstr>
      <vt:lpstr>Solar (Photovoltaic, or PV)</vt:lpstr>
      <vt:lpstr>Solar  (Solar Heating Panel)</vt:lpstr>
      <vt:lpstr>Solar Heating panel</vt:lpstr>
      <vt:lpstr>Hydroelectric</vt:lpstr>
      <vt:lpstr>Hydroelectric</vt:lpstr>
      <vt:lpstr>What’s a scour hole?</vt:lpstr>
      <vt:lpstr>Wind</vt:lpstr>
      <vt:lpstr>Wind</vt:lpstr>
      <vt:lpstr>Wave</vt:lpstr>
      <vt:lpstr>WAve</vt:lpstr>
      <vt:lpstr>Cost, Cost, Cost… But really how much is a lot?</vt:lpstr>
      <vt:lpstr>Thank you for watching! </vt:lpstr>
    </vt:vector>
  </TitlesOfParts>
  <Company>Microsoft</Company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Disadvantages</dc:title>
  <dc:creator>C Okazaki</dc:creator>
  <cp:lastModifiedBy>C Okazaki</cp:lastModifiedBy>
  <cp:revision>15</cp:revision>
  <dcterms:created xsi:type="dcterms:W3CDTF">2010-05-22T01:20:36Z</dcterms:created>
  <dcterms:modified xsi:type="dcterms:W3CDTF">2010-05-22T01:36:40Z</dcterms:modified>
</cp:coreProperties>
</file>